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12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321040" y="-2194560"/>
            <a:ext cx="6400800" cy="6400800"/>
          </a:xfrm>
          <a:prstGeom prst="ellipse">
            <a:avLst/>
          </a:prstGeom>
          <a:solidFill>
            <a:srgbClr val="D22730">
              <a:alpha val="12000"/>
            </a:srgbClr>
          </a:solidFill>
          <a:ln w="12700">
            <a:solidFill>
              <a:srgbClr val="12121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01656" y="845191"/>
            <a:ext cx="262319" cy="236087"/>
          </a:xfrm>
          <a:prstGeom prst="roundRect">
            <a:avLst>
              <a:gd name="adj" fmla="val 85209"/>
            </a:avLst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12000000">
            <a:off x="936631" y="1063790"/>
            <a:ext cx="104927" cy="104927"/>
          </a:xfrm>
          <a:prstGeom prst="triangle">
            <a:avLst/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81462" y="880167"/>
            <a:ext cx="69952" cy="69952"/>
          </a:xfrm>
          <a:prstGeom prst="roundRect">
            <a:avLst>
              <a:gd name="adj" fmla="val 392155"/>
            </a:avLst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506931" y="793699"/>
            <a:ext cx="2487168" cy="435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DEDF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Usuwanie </a:t>
            </a:r>
            <a:pPr indent="0" marL="0">
              <a:buNone/>
            </a:pPr>
            <a:r>
              <a:rPr lang="en-US" sz="1600" dirty="0">
                <a:solidFill>
                  <a:srgbClr val="D227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Hejtu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743200"/>
            <a:ext cx="1051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EDEDF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Cyberprzemoc w szkole</a:t>
            </a:r>
            <a:endParaRPr lang="en-US" sz="40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4023360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Prezentacja na radę pedagogiczną, około trzydziestu minut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51206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8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Fundacja Usuwanie Hejtu · usuwaniehejtu.pl · infolinia 222 900 142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212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658368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D2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PODSTAWY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00584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EDEDF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Czym jest cyberprzemoc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2103120"/>
            <a:ext cx="86868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Powtarzające się działania wymierzone w ucznia z użyciem internetu lub telefonu.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Nie kończy się po dzwonku i nie zostaje poza terenem szkoły.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Skutki widać najpierw w zachowaniu i frekwencji, a dopiero potem w ocenach.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Szkoła reaguje także wtedy, gdy zdarzenie miało miejsce poza jej terenem.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822960" y="6199632"/>
            <a:ext cx="10515600" cy="0"/>
          </a:xfrm>
          <a:prstGeom prst="line">
            <a:avLst/>
          </a:prstGeom>
          <a:noFill/>
          <a:ln w="12700">
            <a:solidFill>
              <a:srgbClr val="2A2A3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625449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Fundacja Usuwanie Hejtu · usuwaniehejtu.pl · wsparcie: usuwaniehejtu.pl/wesprzyj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0424160" y="625449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212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658368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D2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OBOWIĄZKI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00584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EDEDF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 wynika z przepisów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2103120"/>
            <a:ext cx="86868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Standardy ochrony małoletnich obowiązują każdą placówkę pracującą z dziećmi.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Procedury reagowania określają kolejność działań i osoby odpowiedzialne.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Przy podejrzeniu czynu zabronionego zawiadamiamy Policję albo sąd rodzinny.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Dane uczniów chronimy także w komunikacji z rodzicami i mediami.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822960" y="6199632"/>
            <a:ext cx="10515600" cy="0"/>
          </a:xfrm>
          <a:prstGeom prst="line">
            <a:avLst/>
          </a:prstGeom>
          <a:noFill/>
          <a:ln w="12700">
            <a:solidFill>
              <a:srgbClr val="2A2A3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625449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Fundacja Usuwanie Hejtu · usuwaniehejtu.pl · wsparcie: usuwaniehejtu.pl/wesprzyj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0424160" y="625449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212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658368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D2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PROCEDURA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00584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EDEDF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Kolejność działań po zgłoszeniu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22960" y="2103120"/>
            <a:ext cx="3322320" cy="2011680"/>
          </a:xfrm>
          <a:prstGeom prst="roundRect">
            <a:avLst>
              <a:gd name="adj" fmla="val 2727"/>
            </a:avLst>
          </a:prstGeom>
          <a:solidFill>
            <a:srgbClr val="1C1C20"/>
          </a:solidFill>
          <a:ln w="12700">
            <a:solidFill>
              <a:srgbClr val="2A2A3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03120"/>
            <a:ext cx="3322320" cy="54864"/>
          </a:xfrm>
          <a:prstGeom prst="rect">
            <a:avLst/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" y="226771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227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1024128" y="2651760"/>
            <a:ext cx="29199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DE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Przyjęcie zgłoszenia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024128" y="3035808"/>
            <a:ext cx="29199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Data, godzina, kto zgłasza, czego dotyczy. Bez obietnicy tajemnicy.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419600" y="2103120"/>
            <a:ext cx="3322320" cy="2011680"/>
          </a:xfrm>
          <a:prstGeom prst="roundRect">
            <a:avLst>
              <a:gd name="adj" fmla="val 2727"/>
            </a:avLst>
          </a:prstGeom>
          <a:solidFill>
            <a:srgbClr val="1C1C20"/>
          </a:solidFill>
          <a:ln w="12700">
            <a:solidFill>
              <a:srgbClr val="2A2A3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419600" y="2103120"/>
            <a:ext cx="3322320" cy="54864"/>
          </a:xfrm>
          <a:prstGeom prst="rect">
            <a:avLst/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20768" y="226771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227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4620768" y="2651760"/>
            <a:ext cx="29199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DE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Zabezpieczenie dowodów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4620768" y="3035808"/>
            <a:ext cx="29199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Przed rozmową ze sprawcą, ze zrzutami i adresami.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8016240" y="2103120"/>
            <a:ext cx="3322320" cy="2011680"/>
          </a:xfrm>
          <a:prstGeom prst="roundRect">
            <a:avLst>
              <a:gd name="adj" fmla="val 2727"/>
            </a:avLst>
          </a:prstGeom>
          <a:solidFill>
            <a:srgbClr val="1C1C20"/>
          </a:solidFill>
          <a:ln w="12700">
            <a:solidFill>
              <a:srgbClr val="2A2A31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016240" y="2103120"/>
            <a:ext cx="3322320" cy="54864"/>
          </a:xfrm>
          <a:prstGeom prst="rect">
            <a:avLst/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17408" y="226771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227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8217408" y="2651760"/>
            <a:ext cx="29199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DE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Rozdzielenie ról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8217408" y="3035808"/>
            <a:ext cx="29199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Kto z kim rozmawia i kto prowadzi dokumentację.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22960" y="4389120"/>
            <a:ext cx="3322320" cy="2011680"/>
          </a:xfrm>
          <a:prstGeom prst="roundRect">
            <a:avLst>
              <a:gd name="adj" fmla="val 2727"/>
            </a:avLst>
          </a:prstGeom>
          <a:solidFill>
            <a:srgbClr val="1C1C20"/>
          </a:solidFill>
          <a:ln w="12700">
            <a:solidFill>
              <a:srgbClr val="2A2A3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4389120"/>
            <a:ext cx="3322320" cy="54864"/>
          </a:xfrm>
          <a:prstGeom prst="rect">
            <a:avLst/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1024128" y="455371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227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1700" dirty="0"/>
          </a:p>
        </p:txBody>
      </p:sp>
      <p:sp>
        <p:nvSpPr>
          <p:cNvPr id="22" name="Text 20"/>
          <p:cNvSpPr txBox="1"/>
          <p:nvPr/>
        </p:nvSpPr>
        <p:spPr>
          <a:xfrm>
            <a:off x="1024128" y="4937760"/>
            <a:ext cx="29199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DE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Rozmowy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1024128" y="5321808"/>
            <a:ext cx="29199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Osobno z każdą stroną, bez konfrontacji dzieci.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419600" y="4389120"/>
            <a:ext cx="3322320" cy="2011680"/>
          </a:xfrm>
          <a:prstGeom prst="roundRect">
            <a:avLst>
              <a:gd name="adj" fmla="val 2727"/>
            </a:avLst>
          </a:prstGeom>
          <a:solidFill>
            <a:srgbClr val="1C1C20"/>
          </a:solidFill>
          <a:ln w="12700">
            <a:solidFill>
              <a:srgbClr val="2A2A3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419600" y="4389120"/>
            <a:ext cx="3322320" cy="54864"/>
          </a:xfrm>
          <a:prstGeom prst="rect">
            <a:avLst/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4620768" y="455371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227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1700" dirty="0"/>
          </a:p>
        </p:txBody>
      </p:sp>
      <p:sp>
        <p:nvSpPr>
          <p:cNvPr id="27" name="Text 25"/>
          <p:cNvSpPr txBox="1"/>
          <p:nvPr/>
        </p:nvSpPr>
        <p:spPr>
          <a:xfrm>
            <a:off x="4620768" y="4937760"/>
            <a:ext cx="29199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DE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Zawiadomienia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4620768" y="5321808"/>
            <a:ext cx="29199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Rodzice, organ prowadzący, w razie potrzeby Policja.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8016240" y="4389120"/>
            <a:ext cx="3322320" cy="2011680"/>
          </a:xfrm>
          <a:prstGeom prst="roundRect">
            <a:avLst>
              <a:gd name="adj" fmla="val 2727"/>
            </a:avLst>
          </a:prstGeom>
          <a:solidFill>
            <a:srgbClr val="1C1C20"/>
          </a:solidFill>
          <a:ln w="12700">
            <a:solidFill>
              <a:srgbClr val="2A2A3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016240" y="4389120"/>
            <a:ext cx="3322320" cy="54864"/>
          </a:xfrm>
          <a:prstGeom prst="rect">
            <a:avLst/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8217408" y="455371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227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06</a:t>
            </a:r>
            <a:endParaRPr lang="en-US" sz="1700" dirty="0"/>
          </a:p>
        </p:txBody>
      </p:sp>
      <p:sp>
        <p:nvSpPr>
          <p:cNvPr id="32" name="Text 30"/>
          <p:cNvSpPr txBox="1"/>
          <p:nvPr/>
        </p:nvSpPr>
        <p:spPr>
          <a:xfrm>
            <a:off x="8217408" y="4937760"/>
            <a:ext cx="29199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DE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Wsparcie i przegląd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8217408" y="5321808"/>
            <a:ext cx="29199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Pomoc dla ucznia, praca z klasą, sprawdzenie po dwóch tygodniach.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822960" y="6199632"/>
            <a:ext cx="10515600" cy="0"/>
          </a:xfrm>
          <a:prstGeom prst="line">
            <a:avLst/>
          </a:prstGeom>
          <a:noFill/>
          <a:ln w="12700">
            <a:solidFill>
              <a:srgbClr val="2A2A31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822960" y="625449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Fundacja Usuwanie Hejtu · usuwaniehejtu.pl · wsparcie: usuwaniehejtu.pl/wesprzyj</a:t>
            </a:r>
            <a:endParaRPr lang="en-US" sz="900" dirty="0"/>
          </a:p>
        </p:txBody>
      </p:sp>
      <p:sp>
        <p:nvSpPr>
          <p:cNvPr id="36" name="Text 34"/>
          <p:cNvSpPr txBox="1"/>
          <p:nvPr/>
        </p:nvSpPr>
        <p:spPr>
          <a:xfrm>
            <a:off x="10424160" y="625449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212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658368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D2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BŁĘDY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00584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EDEDF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Najczęstsze błędy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2103120"/>
            <a:ext cx="86868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Konfrontacja sprawcy z pokrzywdzonym w jednym pomieszczeniu.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Rozmowa ze sprawcą przed zabezpieczeniem dowodów.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Traktowanie sprawy jako prywatnej sprawy rodzin.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Cytowanie obelg podczas zajęć z klasą.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Brak notatki, przez który po miesiącach nie da się odtworzyć przebiegu.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822960" y="6199632"/>
            <a:ext cx="10515600" cy="0"/>
          </a:xfrm>
          <a:prstGeom prst="line">
            <a:avLst/>
          </a:prstGeom>
          <a:noFill/>
          <a:ln w="12700">
            <a:solidFill>
              <a:srgbClr val="2A2A3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625449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Fundacja Usuwanie Hejtu · usuwaniehejtu.pl · wsparcie: usuwaniehejtu.pl/wesprzyj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0424160" y="625449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212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658368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D2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KADRA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00584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EDEDF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 pomaga zespołowi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22960" y="2103120"/>
            <a:ext cx="3322320" cy="2011680"/>
          </a:xfrm>
          <a:prstGeom prst="roundRect">
            <a:avLst>
              <a:gd name="adj" fmla="val 2727"/>
            </a:avLst>
          </a:prstGeom>
          <a:solidFill>
            <a:srgbClr val="1C1C20"/>
          </a:solidFill>
          <a:ln w="12700">
            <a:solidFill>
              <a:srgbClr val="2A2A3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03120"/>
            <a:ext cx="3322320" cy="54864"/>
          </a:xfrm>
          <a:prstGeom prst="rect">
            <a:avLst/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" y="226771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227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1024128" y="2651760"/>
            <a:ext cx="29199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DE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Jedna osoba odpowiedzialna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024128" y="3035808"/>
            <a:ext cx="29199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Wiadomo, kto prowadzi sprawę i kto odpowiada rodzicom.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419600" y="2103120"/>
            <a:ext cx="3322320" cy="2011680"/>
          </a:xfrm>
          <a:prstGeom prst="roundRect">
            <a:avLst>
              <a:gd name="adj" fmla="val 2727"/>
            </a:avLst>
          </a:prstGeom>
          <a:solidFill>
            <a:srgbClr val="1C1C20"/>
          </a:solidFill>
          <a:ln w="12700">
            <a:solidFill>
              <a:srgbClr val="2A2A3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419600" y="2103120"/>
            <a:ext cx="3322320" cy="54864"/>
          </a:xfrm>
          <a:prstGeom prst="rect">
            <a:avLst/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20768" y="226771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227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4620768" y="2651760"/>
            <a:ext cx="29199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DE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Wzory dokumentów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4620768" y="3035808"/>
            <a:ext cx="29199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Notatka, rejestr, pisma gotowe do użycia.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8016240" y="2103120"/>
            <a:ext cx="3322320" cy="2011680"/>
          </a:xfrm>
          <a:prstGeom prst="roundRect">
            <a:avLst>
              <a:gd name="adj" fmla="val 2727"/>
            </a:avLst>
          </a:prstGeom>
          <a:solidFill>
            <a:srgbClr val="1C1C20"/>
          </a:solidFill>
          <a:ln w="12700">
            <a:solidFill>
              <a:srgbClr val="2A2A31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016240" y="2103120"/>
            <a:ext cx="3322320" cy="54864"/>
          </a:xfrm>
          <a:prstGeom prst="rect">
            <a:avLst/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17408" y="226771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227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8217408" y="2651760"/>
            <a:ext cx="29199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DE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Szkolenie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8217408" y="3035808"/>
            <a:ext cx="29199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Ćwiczenia na przykładach, nie tylko przepisy.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22960" y="4389120"/>
            <a:ext cx="3322320" cy="2011680"/>
          </a:xfrm>
          <a:prstGeom prst="roundRect">
            <a:avLst>
              <a:gd name="adj" fmla="val 2727"/>
            </a:avLst>
          </a:prstGeom>
          <a:solidFill>
            <a:srgbClr val="1C1C20"/>
          </a:solidFill>
          <a:ln w="12700">
            <a:solidFill>
              <a:srgbClr val="2A2A3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4389120"/>
            <a:ext cx="3322320" cy="54864"/>
          </a:xfrm>
          <a:prstGeom prst="rect">
            <a:avLst/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1024128" y="455371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227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1700" dirty="0"/>
          </a:p>
        </p:txBody>
      </p:sp>
      <p:sp>
        <p:nvSpPr>
          <p:cNvPr id="22" name="Text 20"/>
          <p:cNvSpPr txBox="1"/>
          <p:nvPr/>
        </p:nvSpPr>
        <p:spPr>
          <a:xfrm>
            <a:off x="1024128" y="4937760"/>
            <a:ext cx="29199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DE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Materiały w gablocie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1024128" y="5321808"/>
            <a:ext cx="29199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Numery pomocy i zasady widoczne dla uczniów.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419600" y="4389120"/>
            <a:ext cx="3322320" cy="2011680"/>
          </a:xfrm>
          <a:prstGeom prst="roundRect">
            <a:avLst>
              <a:gd name="adj" fmla="val 2727"/>
            </a:avLst>
          </a:prstGeom>
          <a:solidFill>
            <a:srgbClr val="1C1C20"/>
          </a:solidFill>
          <a:ln w="12700">
            <a:solidFill>
              <a:srgbClr val="2A2A3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419600" y="4389120"/>
            <a:ext cx="3322320" cy="54864"/>
          </a:xfrm>
          <a:prstGeom prst="rect">
            <a:avLst/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4620768" y="455371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227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1700" dirty="0"/>
          </a:p>
        </p:txBody>
      </p:sp>
      <p:sp>
        <p:nvSpPr>
          <p:cNvPr id="27" name="Text 25"/>
          <p:cNvSpPr txBox="1"/>
          <p:nvPr/>
        </p:nvSpPr>
        <p:spPr>
          <a:xfrm>
            <a:off x="4620768" y="4937760"/>
            <a:ext cx="29199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DE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Kontakt zewnętrzny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4620768" y="5321808"/>
            <a:ext cx="29199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Ktoś, do kogo można zadzwonić w trudnej sprawie.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8016240" y="4389120"/>
            <a:ext cx="3322320" cy="2011680"/>
          </a:xfrm>
          <a:prstGeom prst="roundRect">
            <a:avLst>
              <a:gd name="adj" fmla="val 2727"/>
            </a:avLst>
          </a:prstGeom>
          <a:solidFill>
            <a:srgbClr val="1C1C20"/>
          </a:solidFill>
          <a:ln w="12700">
            <a:solidFill>
              <a:srgbClr val="2A2A3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016240" y="4389120"/>
            <a:ext cx="3322320" cy="54864"/>
          </a:xfrm>
          <a:prstGeom prst="rect">
            <a:avLst/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8217408" y="455371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227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06</a:t>
            </a:r>
            <a:endParaRPr lang="en-US" sz="1700" dirty="0"/>
          </a:p>
        </p:txBody>
      </p:sp>
      <p:sp>
        <p:nvSpPr>
          <p:cNvPr id="32" name="Text 30"/>
          <p:cNvSpPr txBox="1"/>
          <p:nvPr/>
        </p:nvSpPr>
        <p:spPr>
          <a:xfrm>
            <a:off x="8217408" y="4937760"/>
            <a:ext cx="29199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DED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Przegląd roczny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8217408" y="5321808"/>
            <a:ext cx="29199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Wnioski z zakończonych spraw i zmiany w procedurze.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822960" y="6199632"/>
            <a:ext cx="10515600" cy="0"/>
          </a:xfrm>
          <a:prstGeom prst="line">
            <a:avLst/>
          </a:prstGeom>
          <a:noFill/>
          <a:ln w="12700">
            <a:solidFill>
              <a:srgbClr val="2A2A31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822960" y="625449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Fundacja Usuwanie Hejtu · usuwaniehejtu.pl · wsparcie: usuwaniehejtu.pl/wesprzyj</a:t>
            </a:r>
            <a:endParaRPr lang="en-US" sz="900" dirty="0"/>
          </a:p>
        </p:txBody>
      </p:sp>
      <p:sp>
        <p:nvSpPr>
          <p:cNvPr id="36" name="Text 34"/>
          <p:cNvSpPr txBox="1"/>
          <p:nvPr/>
        </p:nvSpPr>
        <p:spPr>
          <a:xfrm>
            <a:off x="10424160" y="625449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212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01656" y="1028071"/>
            <a:ext cx="262319" cy="236087"/>
          </a:xfrm>
          <a:prstGeom prst="roundRect">
            <a:avLst>
              <a:gd name="adj" fmla="val 85209"/>
            </a:avLst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12000000">
            <a:off x="936631" y="1246670"/>
            <a:ext cx="104927" cy="104927"/>
          </a:xfrm>
          <a:prstGeom prst="triangle">
            <a:avLst/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81462" y="1063047"/>
            <a:ext cx="69952" cy="69952"/>
          </a:xfrm>
          <a:prstGeom prst="roundRect">
            <a:avLst>
              <a:gd name="adj" fmla="val 392155"/>
            </a:avLst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506931" y="976579"/>
            <a:ext cx="2487168" cy="435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DEDF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Usuwanie </a:t>
            </a:r>
            <a:pPr indent="0" marL="0">
              <a:buNone/>
            </a:pPr>
            <a:r>
              <a:rPr lang="en-US" sz="1600" dirty="0">
                <a:solidFill>
                  <a:srgbClr val="D227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Hejtu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194560"/>
            <a:ext cx="685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dirty="0">
                <a:solidFill>
                  <a:srgbClr val="EDEDF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Pytania i wsparcie dla szkoły</a:t>
            </a:r>
            <a:endParaRPr lang="en-US" sz="36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20040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infolinia 222 900 142   ·   biuro@usuwaniehejtu.pl   ·   usuwaniehejtu.pl</a:t>
            </a:r>
            <a:endParaRPr lang="en-US" sz="1500" dirty="0"/>
          </a:p>
        </p:txBody>
      </p:sp>
      <p:pic>
        <p:nvPicPr>
          <p:cNvPr id="8" name="Image 0" descr="/home/claude/marka/qr/qr-wesprzyj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49840" y="1005840"/>
            <a:ext cx="1188720" cy="11887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7680960" y="22860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D2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Wesprzyj pomoc dla innych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7680960" y="25603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usuwaniehejtu.pl/wesprzyj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7315200" y="28346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Fundacja Usuwanie Hejtu · 42 1600 1462 1783 5776 0000 0002</a:t>
            </a:r>
            <a:endParaRPr lang="en-US" sz="1100" dirty="0"/>
          </a:p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tytuł przelewu: Darowizna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822960" y="4114800"/>
            <a:ext cx="10515600" cy="1371600"/>
          </a:xfrm>
          <a:prstGeom prst="roundRect">
            <a:avLst>
              <a:gd name="adj" fmla="val 3333"/>
            </a:avLst>
          </a:prstGeom>
          <a:solidFill>
            <a:srgbClr val="1C1C20"/>
          </a:solidFill>
          <a:ln w="12700">
            <a:solidFill>
              <a:srgbClr val="2A2A31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822960" y="4114800"/>
            <a:ext cx="54864" cy="1371600"/>
          </a:xfrm>
          <a:prstGeom prst="rect">
            <a:avLst/>
          </a:prstGeom>
          <a:solidFill>
            <a:srgbClr val="D22730"/>
          </a:solidFill>
          <a:ln w="12700">
            <a:solidFill>
              <a:srgbClr val="D22730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1143000" y="42519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D2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Gdzie szukać pomocy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1143000" y="4617720"/>
            <a:ext cx="9875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3D3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116 111 · dzieci i młodzież      800 12 12 12 · Rzecznik Praw Dziecka      800 100 100 · rodzice i nauczyciele      112 · zagrożenie życia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Fundacja Usuwanie Hejtu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Cyberprzemoc w szkole</dc:title>
  <dc:subject>PptxGenJS Presentation</dc:subject>
  <dc:creator>Fundacja Usuwanie Hejtu</dc:creator>
  <cp:lastModifiedBy>Fundacja Usuwanie Hejtu</cp:lastModifiedBy>
  <cp:revision>1</cp:revision>
  <dcterms:created xsi:type="dcterms:W3CDTF">2026-09-24T08:16:36Z</dcterms:created>
  <dcterms:modified xsi:type="dcterms:W3CDTF">2026-09-24T08:16:36Z</dcterms:modified>
</cp:coreProperties>
</file>